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63" r:id="rId2"/>
    <p:sldId id="578" r:id="rId3"/>
    <p:sldId id="579" r:id="rId4"/>
    <p:sldId id="571" r:id="rId5"/>
    <p:sldId id="574" r:id="rId6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000"/>
    <a:srgbClr val="70AD47"/>
    <a:srgbClr val="4472C4"/>
    <a:srgbClr val="43682B"/>
    <a:srgbClr val="E2ECF8"/>
    <a:srgbClr val="CB4B4B"/>
    <a:srgbClr val="B9A325"/>
    <a:srgbClr val="00A325"/>
    <a:srgbClr val="0D141A"/>
    <a:srgbClr val="B3DE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0000" autoAdjust="0"/>
  </p:normalViewPr>
  <p:slideViewPr>
    <p:cSldViewPr snapToGrid="0">
      <p:cViewPr>
        <p:scale>
          <a:sx n="75" d="100"/>
          <a:sy n="75" d="100"/>
        </p:scale>
        <p:origin x="276" y="5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0173095665155"/>
          <c:y val="2.9697394873513153E-2"/>
          <c:w val="0.78748778177263812"/>
          <c:h val="0.9193288239236052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8C-479A-BF40-10F6B048CB0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8C-479A-BF40-10F6B048CB0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8C-479A-BF40-10F6B048CB04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8C-479A-BF40-10F6B048CB04}"/>
              </c:ext>
            </c:extLst>
          </c:dPt>
          <c:dLbls>
            <c:dLbl>
              <c:idx val="0"/>
              <c:layout>
                <c:manualLayout>
                  <c:x val="8.910475844010661E-2"/>
                  <c:y val="-7.22298542469426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C8C-479A-BF40-10F6B048CB04}"/>
                </c:ext>
              </c:extLst>
            </c:dLbl>
            <c:dLbl>
              <c:idx val="1"/>
              <c:layout>
                <c:manualLayout>
                  <c:x val="-3.3779620400372183E-3"/>
                  <c:y val="-4.9637711509465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785074182959579E-2"/>
                      <c:h val="7.10772323672306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C8C-479A-BF40-10F6B048CB04}"/>
                </c:ext>
              </c:extLst>
            </c:dLbl>
            <c:dLbl>
              <c:idx val="2"/>
              <c:layout>
                <c:manualLayout>
                  <c:x val="-1.8739966882303019E-2"/>
                  <c:y val="4.33175573797956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C8C-479A-BF40-10F6B048CB04}"/>
                </c:ext>
              </c:extLst>
            </c:dLbl>
            <c:dLbl>
              <c:idx val="3"/>
              <c:layout>
                <c:manualLayout>
                  <c:x val="-1.5184774398021908E-3"/>
                  <c:y val="-7.773077567431742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527887515352949E-2"/>
                      <c:h val="9.7672977048081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C8C-479A-BF40-10F6B048CB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Georgia" panose="02040502050405020303" pitchFamily="18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8575" cap="flat" cmpd="sng" algn="ctr">
                  <a:solidFill>
                    <a:schemeClr val="accent5">
                      <a:lumMod val="50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2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8C-479A-BF40-10F6B048CB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1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21406696095937E-2"/>
          <c:y val="4.763452390108882E-2"/>
          <c:w val="0.78748778177263812"/>
          <c:h val="0.9193288239236052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BD-42AF-A584-535A493DD2C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BD-42AF-A584-535A493DD2C1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BD-42AF-A584-535A493DD2C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BD-42AF-A584-535A493DD2C1}"/>
              </c:ext>
            </c:extLst>
          </c:dPt>
          <c:dLbls>
            <c:dLbl>
              <c:idx val="0"/>
              <c:layout>
                <c:manualLayout>
                  <c:x val="-0.13102919339489172"/>
                  <c:y val="0.165952567314106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27603176593401"/>
                      <c:h val="0.116469327912110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2BD-42AF-A584-535A493DD2C1}"/>
                </c:ext>
              </c:extLst>
            </c:dLbl>
            <c:dLbl>
              <c:idx val="1"/>
              <c:layout>
                <c:manualLayout>
                  <c:x val="0.11538060195003144"/>
                  <c:y val="-0.136985525325001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73902491399648"/>
                      <c:h val="0.160195534026168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2BD-42AF-A584-535A493DD2C1}"/>
                </c:ext>
              </c:extLst>
            </c:dLbl>
            <c:dLbl>
              <c:idx val="2"/>
              <c:layout>
                <c:manualLayout>
                  <c:x val="0.16210935717267633"/>
                  <c:y val="-5.68190329973723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2BD-42AF-A584-535A493DD2C1}"/>
                </c:ext>
              </c:extLst>
            </c:dLbl>
            <c:dLbl>
              <c:idx val="3"/>
              <c:layout>
                <c:manualLayout>
                  <c:x val="-1.5184774398021908E-3"/>
                  <c:y val="-7.773077567431742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527887515352949E-2"/>
                      <c:h val="9.7672977048081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2BD-42AF-A584-535A493DD2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Georgia" panose="02040502050405020303" pitchFamily="18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8575" cap="flat" cmpd="sng" algn="ctr">
                  <a:solidFill>
                    <a:schemeClr val="accent5">
                      <a:lumMod val="50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Кв. 2</c:v>
                </c:pt>
                <c:pt idx="1">
                  <c:v>Кв. 3</c:v>
                </c:pt>
                <c:pt idx="2">
                  <c:v>Кв. 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1025</c:v>
                </c:pt>
                <c:pt idx="1">
                  <c:v>95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BD-42AF-A584-535A493DD2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7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21406696095937E-2"/>
          <c:y val="4.763452390108882E-2"/>
          <c:w val="0.78748778177263812"/>
          <c:h val="0.9193288239236052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1A-4FDC-BA51-0C809FD842B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1A-4FDC-BA51-0C809FD842B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1A-4FDC-BA51-0C809FD842B5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1A-4FDC-BA51-0C809FD842B5}"/>
              </c:ext>
            </c:extLst>
          </c:dPt>
          <c:dLbls>
            <c:dLbl>
              <c:idx val="0"/>
              <c:layout>
                <c:manualLayout>
                  <c:x val="-8.6534355046908609E-2"/>
                  <c:y val="0.2023153307906268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27603176593401"/>
                      <c:h val="0.116469327912110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1A-4FDC-BA51-0C809FD842B5}"/>
                </c:ext>
              </c:extLst>
            </c:dLbl>
            <c:dLbl>
              <c:idx val="1"/>
              <c:layout>
                <c:manualLayout>
                  <c:x val="0.11538060195003144"/>
                  <c:y val="-0.136985525325001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73902491399648"/>
                      <c:h val="0.160195534026168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1A-4FDC-BA51-0C809FD842B5}"/>
                </c:ext>
              </c:extLst>
            </c:dLbl>
            <c:dLbl>
              <c:idx val="2"/>
              <c:layout>
                <c:manualLayout>
                  <c:x val="0.16210935717267633"/>
                  <c:y val="-5.68190329973723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91A-4FDC-BA51-0C809FD842B5}"/>
                </c:ext>
              </c:extLst>
            </c:dLbl>
            <c:dLbl>
              <c:idx val="3"/>
              <c:layout>
                <c:manualLayout>
                  <c:x val="-1.5184774398021908E-3"/>
                  <c:y val="-7.773077567431742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Georgia" panose="020405020504050203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527887515352949E-2"/>
                      <c:h val="9.7672977048081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91A-4FDC-BA51-0C809FD84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Georgia" panose="02040502050405020303" pitchFamily="18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8575" cap="flat" cmpd="sng" algn="ctr">
                  <a:solidFill>
                    <a:schemeClr val="accent5">
                      <a:lumMod val="50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2"/>
                <c:pt idx="1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586</c:v>
                </c:pt>
                <c:pt idx="1">
                  <c:v>58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1A-4FDC-BA51-0C809FD842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82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0DA8A0-ACFD-47B0-BCE4-D64FB4B65C16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CCE4FAE-5A71-462A-B45E-416264CC66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1400" dirty="0" smtClean="0">
              <a:latin typeface="Times New Roman" pitchFamily="18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11DFA-A61C-4C19-8E33-1D8D07DF360F}" type="slidenum">
              <a:rPr lang="ru-RU" altLang="ru-RU" smtClean="0">
                <a:cs typeface="Arial" charset="0"/>
              </a:rPr>
              <a:pPr/>
              <a:t>1</a:t>
            </a:fld>
            <a:endParaRPr lang="ru-RU" alt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308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4B0AAA-931C-427A-8BF2-8B789A76BC6F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263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4B0AAA-931C-427A-8BF2-8B789A76BC6F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3762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4B0AAA-931C-427A-8BF2-8B789A76BC6F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7425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4B0AAA-931C-427A-8BF2-8B789A76BC6F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010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AFCD-44CE-456E-9F57-FE706ABF7753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0F10-37DC-40D2-8760-522E6DA6A6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92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253E-1268-41C7-AEEA-F11E5CFB4F6C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7F9E5-D0E5-46F5-AE69-77E695080F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462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EDCE3-58AB-45B1-BAD9-A24359C98969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4AAA6-1E56-44FD-84AB-C45D214303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165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AA65-F323-4D9A-9553-7B1D45522A20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D89FE-92E8-4628-B8DA-3A0328B3CA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203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DFAA5-AB9C-4035-8C39-77E6436FEBC9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F1F26-0849-4C23-9CB8-0AF93ECED0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20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1C6AA-CFC7-4E4D-9BCC-6E3E7E5D523C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31018-0212-45D6-952B-435999A106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391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61B-B90A-48FB-A8CB-52DA968D6B1F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D396A-DE9C-4DD2-95EE-BB58EC0F50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491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7E095-5EA6-4422-B9CD-5FA1FA8B1F0D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100F-F943-49AF-8891-D6D00CF57B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69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FEF0E-E059-4073-94E6-12254EC080AD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0E2210-B408-4EEE-BA6F-46ACE6A9F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object 4"/>
          <p:cNvSpPr>
            <a:spLocks noChangeArrowheads="1"/>
          </p:cNvSpPr>
          <p:nvPr userDrawn="1"/>
        </p:nvSpPr>
        <p:spPr bwMode="auto">
          <a:xfrm>
            <a:off x="4408" y="0"/>
            <a:ext cx="12187592" cy="477727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1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0FCC-F038-4C34-8FAD-E43C59C1009E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578BC-0818-471B-AB97-CF20BE62BE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607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8399-8E5D-40F3-B6F0-4E2A48985604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010E-760F-49C3-BE33-18BBEA871B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192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42F09E-19C2-42A7-86F8-7BD2D239837B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08F7F2-592D-4C96-94E4-9D870C37BE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6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0930" y="2434240"/>
            <a:ext cx="12187592" cy="1642683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3199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ОБ ОБЕСПЕЧЕНИИ АГРОПРОМЫШЛЕННОГО КОМПЛЕКСА ВОЛГОГРАДСКОЙ ОБЛАСТИ КВАЛИФИЦИРОВАННЫМИ КАДРАМИ</a:t>
            </a:r>
            <a:endParaRPr lang="ru-RU" sz="3199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4338" name="Заголовок 1"/>
          <p:cNvSpPr txBox="1">
            <a:spLocks/>
          </p:cNvSpPr>
          <p:nvPr/>
        </p:nvSpPr>
        <p:spPr bwMode="auto">
          <a:xfrm>
            <a:off x="1384598" y="785631"/>
            <a:ext cx="9140296" cy="85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КОМИТЕТ ОБРАЗОВАНИЯ, НАУКИ И </a:t>
            </a:r>
            <a:r>
              <a:rPr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МОЛОДЁЖНОЙ </a:t>
            </a:r>
            <a:r>
              <a:rPr lang="ru-RU" altLang="ru-RU" sz="20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ПОЛИТИКИ ВОЛГОГРАДСКОЙ ОБЛАСТИ</a:t>
            </a:r>
          </a:p>
        </p:txBody>
      </p:sp>
      <p:pic>
        <p:nvPicPr>
          <p:cNvPr id="14339" name="Рисунок 5" descr="gerb_volgogradskoy_oblasti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426" y="142842"/>
            <a:ext cx="714210" cy="739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9069494" y="6059672"/>
            <a:ext cx="2669557" cy="369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ВОЛГОГРАД, </a:t>
            </a: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2020</a:t>
            </a:r>
            <a:endParaRPr lang="ru-RU" altLang="ru-RU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36692" y="5755322"/>
            <a:ext cx="5625957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Кузнецов Юрий </a:t>
            </a: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Владимирович,</a:t>
            </a:r>
            <a:endParaRPr lang="ru-RU" altLang="ru-RU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заместитель председатель </a:t>
            </a: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комитета образования, </a:t>
            </a:r>
            <a:endParaRPr lang="ru-RU" altLang="ru-RU" dirty="0" smtClean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науки и молодёжной </a:t>
            </a: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политики </a:t>
            </a:r>
            <a:endParaRPr lang="ru-RU" altLang="ru-RU" dirty="0" smtClean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Волгоградской </a:t>
            </a: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области</a:t>
            </a:r>
          </a:p>
        </p:txBody>
      </p:sp>
    </p:spTree>
    <p:extLst>
      <p:ext uri="{BB962C8B-B14F-4D97-AF65-F5344CB8AC3E}">
        <p14:creationId xmlns:p14="http://schemas.microsoft.com/office/powerpoint/2010/main" val="74400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Рисунок 104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4" y="403702"/>
            <a:ext cx="7419803" cy="6631046"/>
          </a:xfrm>
          <a:prstGeom prst="rect">
            <a:avLst/>
          </a:prstGeom>
        </p:spPr>
      </p:pic>
      <p:graphicFrame>
        <p:nvGraphicFramePr>
          <p:cNvPr id="102" name="Диаграмма 101"/>
          <p:cNvGraphicFramePr/>
          <p:nvPr>
            <p:extLst>
              <p:ext uri="{D42A27DB-BD31-4B8C-83A1-F6EECF244321}">
                <p14:modId xmlns:p14="http://schemas.microsoft.com/office/powerpoint/2010/main" val="1414294890"/>
              </p:ext>
            </p:extLst>
          </p:nvPr>
        </p:nvGraphicFramePr>
        <p:xfrm>
          <a:off x="3401281" y="978224"/>
          <a:ext cx="5012695" cy="4254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9" name="object 4"/>
          <p:cNvSpPr>
            <a:spLocks noChangeArrowheads="1"/>
          </p:cNvSpPr>
          <p:nvPr/>
        </p:nvSpPr>
        <p:spPr bwMode="auto">
          <a:xfrm>
            <a:off x="4408" y="0"/>
            <a:ext cx="12187592" cy="477727"/>
          </a:xfrm>
          <a:prstGeom prst="rect">
            <a:avLst/>
          </a:prstGeom>
          <a:blipFill dpi="0" rotWithShape="1">
            <a:blip r:embed="rId5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-19049" y="35653"/>
            <a:ext cx="1221105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КАДРОВ ДЛЯ АГРОПРОМЫШЛЕННОГО КОМПЛЕКСА</a:t>
            </a:r>
            <a:endParaRPr lang="ru-RU" dirty="0">
              <a:solidFill>
                <a:schemeClr val="bg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33703" y="2348848"/>
            <a:ext cx="3382222" cy="338554"/>
            <a:chOff x="214423" y="2532144"/>
            <a:chExt cx="3382222" cy="338554"/>
          </a:xfrm>
        </p:grpSpPr>
        <p:sp>
          <p:nvSpPr>
            <p:cNvPr id="83" name="Прямоугольник 82"/>
            <p:cNvSpPr/>
            <p:nvPr/>
          </p:nvSpPr>
          <p:spPr bwMode="auto">
            <a:xfrm>
              <a:off x="214423" y="2596928"/>
              <a:ext cx="216000" cy="216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800">
                <a:latin typeface="Georgia" panose="02040502050405020303" pitchFamily="18" charset="0"/>
              </a:endParaRPr>
            </a:p>
          </p:txBody>
        </p:sp>
        <p:sp>
          <p:nvSpPr>
            <p:cNvPr id="84" name="Rectangle 1"/>
            <p:cNvSpPr>
              <a:spLocks noChangeArrowheads="1"/>
            </p:cNvSpPr>
            <p:nvPr/>
          </p:nvSpPr>
          <p:spPr bwMode="auto">
            <a:xfrm>
              <a:off x="430423" y="2532144"/>
              <a:ext cx="31662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80000"/>
                </a:lnSpc>
              </a:pPr>
              <a:r>
                <a:rPr lang="ru-RU" altLang="ru-RU" sz="2000" dirty="0">
                  <a:solidFill>
                    <a:srgbClr val="002060"/>
                  </a:solidFill>
                  <a:latin typeface="Georgia" panose="02040502050405020303" pitchFamily="18" charset="0"/>
                </a:rPr>
                <a:t>негосударственные </a:t>
              </a:r>
              <a:r>
                <a:rPr lang="ru-RU" altLang="ru-RU" sz="2000" dirty="0" smtClean="0">
                  <a:solidFill>
                    <a:srgbClr val="002060"/>
                  </a:solidFill>
                  <a:latin typeface="Georgia" panose="02040502050405020303" pitchFamily="18" charset="0"/>
                </a:rPr>
                <a:t>СПО</a:t>
              </a:r>
              <a:endParaRPr lang="ru-RU" altLang="ru-RU" sz="2000" dirty="0">
                <a:solidFill>
                  <a:srgbClr val="002060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33703" y="3857390"/>
            <a:ext cx="2741464" cy="338554"/>
            <a:chOff x="214423" y="4040686"/>
            <a:chExt cx="2741464" cy="338554"/>
          </a:xfrm>
        </p:grpSpPr>
        <p:sp>
          <p:nvSpPr>
            <p:cNvPr id="85" name="Прямоугольник 84"/>
            <p:cNvSpPr/>
            <p:nvPr/>
          </p:nvSpPr>
          <p:spPr bwMode="auto">
            <a:xfrm>
              <a:off x="214423" y="4095893"/>
              <a:ext cx="216000" cy="216000"/>
            </a:xfrm>
            <a:prstGeom prst="rect">
              <a:avLst/>
            </a:prstGeom>
            <a:solidFill>
              <a:srgbClr val="4368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800">
                <a:latin typeface="Georgia" panose="02040502050405020303" pitchFamily="18" charset="0"/>
              </a:endParaRPr>
            </a:p>
          </p:txBody>
        </p:sp>
        <p:sp>
          <p:nvSpPr>
            <p:cNvPr id="86" name="Rectangle 1"/>
            <p:cNvSpPr>
              <a:spLocks noChangeArrowheads="1"/>
            </p:cNvSpPr>
            <p:nvPr/>
          </p:nvSpPr>
          <p:spPr bwMode="auto">
            <a:xfrm>
              <a:off x="430423" y="4040686"/>
              <a:ext cx="25254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80000"/>
                </a:lnSpc>
              </a:pPr>
              <a:r>
                <a:rPr lang="ru-RU" altLang="ru-RU" sz="2000" dirty="0" smtClean="0">
                  <a:solidFill>
                    <a:srgbClr val="002060"/>
                  </a:solidFill>
                  <a:latin typeface="Georgia" panose="02040502050405020303" pitchFamily="18" charset="0"/>
                </a:rPr>
                <a:t>федеральные СПО</a:t>
              </a:r>
              <a:endParaRPr lang="ru-RU" altLang="ru-RU" sz="2000" dirty="0">
                <a:solidFill>
                  <a:srgbClr val="002060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33703" y="3097049"/>
            <a:ext cx="2741465" cy="338554"/>
            <a:chOff x="214423" y="3280345"/>
            <a:chExt cx="2741465" cy="338554"/>
          </a:xfrm>
        </p:grpSpPr>
        <p:sp>
          <p:nvSpPr>
            <p:cNvPr id="87" name="Прямоугольник 86"/>
            <p:cNvSpPr/>
            <p:nvPr/>
          </p:nvSpPr>
          <p:spPr bwMode="auto">
            <a:xfrm>
              <a:off x="214423" y="3347692"/>
              <a:ext cx="216000" cy="2160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800">
                <a:latin typeface="Georgia" panose="02040502050405020303" pitchFamily="18" charset="0"/>
              </a:endParaRPr>
            </a:p>
          </p:txBody>
        </p:sp>
        <p:sp>
          <p:nvSpPr>
            <p:cNvPr id="88" name="Rectangle 1"/>
            <p:cNvSpPr>
              <a:spLocks noChangeArrowheads="1"/>
            </p:cNvSpPr>
            <p:nvPr/>
          </p:nvSpPr>
          <p:spPr bwMode="auto">
            <a:xfrm>
              <a:off x="430424" y="3280345"/>
              <a:ext cx="25254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80000"/>
                </a:lnSpc>
              </a:pPr>
              <a:r>
                <a:rPr lang="ru-RU" altLang="ru-RU" sz="2000" dirty="0">
                  <a:solidFill>
                    <a:srgbClr val="002060"/>
                  </a:solidFill>
                  <a:latin typeface="Georgia" panose="02040502050405020303" pitchFamily="18" charset="0"/>
                </a:rPr>
                <a:t>других ведомств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33703" y="1552625"/>
            <a:ext cx="4008488" cy="338554"/>
            <a:chOff x="457711" y="1614698"/>
            <a:chExt cx="4008488" cy="338554"/>
          </a:xfrm>
        </p:grpSpPr>
        <p:sp>
          <p:nvSpPr>
            <p:cNvPr id="82" name="Rectangle 1"/>
            <p:cNvSpPr>
              <a:spLocks noChangeArrowheads="1"/>
            </p:cNvSpPr>
            <p:nvPr/>
          </p:nvSpPr>
          <p:spPr bwMode="auto">
            <a:xfrm>
              <a:off x="673711" y="1614698"/>
              <a:ext cx="37924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80000"/>
                </a:lnSpc>
              </a:pPr>
              <a:r>
                <a:rPr lang="ru-RU" altLang="ru-RU" sz="2000" dirty="0">
                  <a:solidFill>
                    <a:srgbClr val="002060"/>
                  </a:solidFill>
                  <a:latin typeface="Georgia" panose="02040502050405020303" pitchFamily="18" charset="0"/>
                </a:rPr>
                <a:t>подведомственные комитету</a:t>
              </a:r>
            </a:p>
          </p:txBody>
        </p:sp>
        <p:sp>
          <p:nvSpPr>
            <p:cNvPr id="89" name="Прямоугольник 88"/>
            <p:cNvSpPr/>
            <p:nvPr/>
          </p:nvSpPr>
          <p:spPr bwMode="auto">
            <a:xfrm>
              <a:off x="457711" y="1671712"/>
              <a:ext cx="216000" cy="21600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800">
                <a:latin typeface="Georgia" panose="02040502050405020303" pitchFamily="18" charset="0"/>
              </a:endParaRPr>
            </a:p>
          </p:txBody>
        </p:sp>
      </p:grpSp>
      <p:sp>
        <p:nvSpPr>
          <p:cNvPr id="90" name="Прямоугольник 89"/>
          <p:cNvSpPr/>
          <p:nvPr/>
        </p:nvSpPr>
        <p:spPr>
          <a:xfrm>
            <a:off x="4042038" y="1609639"/>
            <a:ext cx="39860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4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55</a:t>
            </a:r>
            <a:endParaRPr lang="ru-RU" altLang="ru-RU" sz="4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  <a:p>
            <a:pPr algn="ctr">
              <a:defRPr/>
            </a:pPr>
            <a:r>
              <a:rPr lang="ru-RU" altLang="ru-RU" sz="4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СПО</a:t>
            </a:r>
            <a:endParaRPr lang="ru-RU" altLang="ru-RU" sz="4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91" name="Прямоугольник 25"/>
          <p:cNvSpPr/>
          <p:nvPr/>
        </p:nvSpPr>
        <p:spPr>
          <a:xfrm>
            <a:off x="149042" y="538845"/>
            <a:ext cx="11909608" cy="415039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27"/>
          <p:cNvSpPr>
            <a:spLocks noChangeArrowheads="1"/>
          </p:cNvSpPr>
          <p:nvPr/>
        </p:nvSpPr>
        <p:spPr bwMode="auto">
          <a:xfrm>
            <a:off x="149042" y="601708"/>
            <a:ext cx="11909608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сеть профессиональных образовательных организаций</a:t>
            </a:r>
            <a:endParaRPr lang="ru-RU" alt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329254" y="1352710"/>
            <a:ext cx="24265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 системе СПО, обеспечивающей рынок труда в сфере сельского хозяйства обучается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1837" t="16357" r="12003" b="16357"/>
          <a:stretch/>
        </p:blipFill>
        <p:spPr>
          <a:xfrm>
            <a:off x="5271865" y="2920810"/>
            <a:ext cx="1588236" cy="1376240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10798056" y="1624615"/>
            <a:ext cx="1285173" cy="789017"/>
            <a:chOff x="10590206" y="1867753"/>
            <a:chExt cx="1285173" cy="789017"/>
          </a:xfrm>
        </p:grpSpPr>
        <p:sp>
          <p:nvSpPr>
            <p:cNvPr id="95" name="Прямоугольник 94"/>
            <p:cNvSpPr/>
            <p:nvPr/>
          </p:nvSpPr>
          <p:spPr>
            <a:xfrm>
              <a:off x="10590206" y="1867753"/>
              <a:ext cx="122982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cs typeface="Arial" charset="0"/>
                </a:rPr>
                <a:t>4 290</a:t>
              </a:r>
              <a:endParaRPr lang="ru-RU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626319" y="2287438"/>
              <a:ext cx="12490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altLang="ru-RU" dirty="0" smtClean="0">
                  <a:solidFill>
                    <a:schemeClr val="accent5">
                      <a:lumMod val="50000"/>
                    </a:schemeClr>
                  </a:solidFill>
                  <a:latin typeface="Georgia" panose="02040502050405020303" pitchFamily="18" charset="0"/>
                </a:rPr>
                <a:t>студентов</a:t>
              </a:r>
              <a:endParaRPr lang="ru-RU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8329254" y="3291422"/>
            <a:ext cx="24265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обучается </a:t>
            </a:r>
            <a:b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 подведомственных учреждениях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pSp>
        <p:nvGrpSpPr>
          <p:cNvPr id="107" name="Группа 106"/>
          <p:cNvGrpSpPr/>
          <p:nvPr/>
        </p:nvGrpSpPr>
        <p:grpSpPr>
          <a:xfrm>
            <a:off x="10798056" y="3372519"/>
            <a:ext cx="1181734" cy="789017"/>
            <a:chOff x="10590206" y="1867753"/>
            <a:chExt cx="1181734" cy="789017"/>
          </a:xfrm>
        </p:grpSpPr>
        <p:sp>
          <p:nvSpPr>
            <p:cNvPr id="108" name="Прямоугольник 107"/>
            <p:cNvSpPr/>
            <p:nvPr/>
          </p:nvSpPr>
          <p:spPr>
            <a:xfrm>
              <a:off x="10590206" y="1867753"/>
              <a:ext cx="118173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cs typeface="Arial" charset="0"/>
                </a:rPr>
                <a:t>3 744</a:t>
              </a:r>
              <a:endParaRPr lang="ru-RU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10651120" y="2287438"/>
              <a:ext cx="11208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altLang="ru-RU" dirty="0" smtClean="0">
                  <a:solidFill>
                    <a:schemeClr val="accent5">
                      <a:lumMod val="50000"/>
                    </a:schemeClr>
                  </a:solidFill>
                  <a:latin typeface="Georgia" panose="02040502050405020303" pitchFamily="18" charset="0"/>
                </a:rPr>
                <a:t>студента</a:t>
              </a:r>
              <a:endParaRPr lang="ru-RU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110" name="Прямоугольник 109"/>
          <p:cNvSpPr/>
          <p:nvPr/>
        </p:nvSpPr>
        <p:spPr>
          <a:xfrm>
            <a:off x="8329254" y="2891608"/>
            <a:ext cx="3753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из них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04517" y="5031390"/>
            <a:ext cx="1228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35.00.00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844335" y="5111725"/>
            <a:ext cx="37529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Сельское, лесное и рыбное хозяйство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898997" y="5078556"/>
            <a:ext cx="1593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21 СПО</a:t>
            </a:r>
            <a:endParaRPr lang="ru-RU" altLang="ru-RU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266295" y="5423262"/>
            <a:ext cx="32140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готовят кадры для агропромышленного комплекса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212935" y="5181500"/>
            <a:ext cx="1085554" cy="1245235"/>
            <a:chOff x="10651120" y="1626978"/>
            <a:chExt cx="1085554" cy="1245235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0759128" y="1626978"/>
              <a:ext cx="87716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cs typeface="Arial" charset="0"/>
                </a:rPr>
                <a:t>24</a:t>
              </a:r>
              <a:endParaRPr lang="ru-RU" sz="4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0651120" y="2287438"/>
              <a:ext cx="108555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altLang="ru-RU" sz="3200" dirty="0" smtClean="0">
                  <a:solidFill>
                    <a:schemeClr val="accent5">
                      <a:lumMod val="50000"/>
                    </a:schemeClr>
                  </a:solidFill>
                  <a:latin typeface="Georgia" panose="02040502050405020303" pitchFamily="18" charset="0"/>
                </a:rPr>
                <a:t>СПО</a:t>
              </a:r>
              <a:endParaRPr lang="ru-RU" sz="3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6404517" y="5380660"/>
            <a:ext cx="1228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.00.00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844335" y="5460995"/>
            <a:ext cx="26452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Ветеринария и зоотехния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404517" y="5677895"/>
            <a:ext cx="5192768" cy="668852"/>
            <a:chOff x="6172726" y="5830306"/>
            <a:chExt cx="5192768" cy="668852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6172726" y="5830306"/>
              <a:ext cx="12282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35.00.00</a:t>
              </a:r>
              <a:endParaRPr lang="ru-RU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7612544" y="5910641"/>
              <a:ext cx="37529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>
                  <a:solidFill>
                    <a:schemeClr val="accent5">
                      <a:lumMod val="50000"/>
                    </a:schemeClr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Сельское, лесное и рыбное хозяйство</a:t>
              </a:r>
              <a:endParaRPr lang="ru-RU" sz="16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172726" y="6080269"/>
              <a:ext cx="12282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sz="20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ru-RU" sz="20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.00.00</a:t>
              </a:r>
              <a:endParaRPr lang="ru-RU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7612544" y="6160604"/>
              <a:ext cx="264527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>
                  <a:solidFill>
                    <a:schemeClr val="accent5">
                      <a:lumMod val="50000"/>
                    </a:schemeClr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Ветеринария и зоотехния</a:t>
              </a:r>
              <a:endParaRPr lang="ru-RU" sz="16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404517" y="6197085"/>
            <a:ext cx="5787483" cy="679053"/>
            <a:chOff x="6172726" y="6351468"/>
            <a:chExt cx="5787483" cy="679053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6172726" y="6351468"/>
              <a:ext cx="12282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35.00.00</a:t>
              </a:r>
              <a:endParaRPr lang="ru-RU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612544" y="6431803"/>
              <a:ext cx="37529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>
                  <a:solidFill>
                    <a:schemeClr val="accent5">
                      <a:lumMod val="50000"/>
                    </a:schemeClr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Сельское, лесное и рыбное хозяйство</a:t>
              </a:r>
              <a:endParaRPr lang="ru-RU" sz="16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6172726" y="6611632"/>
              <a:ext cx="12073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19.00.00</a:t>
              </a:r>
              <a:endParaRPr lang="ru-RU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7612544" y="6691967"/>
              <a:ext cx="43476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>
                  <a:solidFill>
                    <a:schemeClr val="accent5">
                      <a:lumMod val="50000"/>
                    </a:schemeClr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Промышленная экология и биотехнологии</a:t>
              </a:r>
              <a:endParaRPr lang="ru-RU" sz="16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4898997" y="5398467"/>
            <a:ext cx="1593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3 СПО</a:t>
            </a:r>
            <a:endParaRPr lang="ru-RU" altLang="ru-RU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898997" y="5846715"/>
            <a:ext cx="1593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3 СПО</a:t>
            </a:r>
            <a:endParaRPr lang="ru-RU" altLang="ru-RU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98997" y="6347159"/>
            <a:ext cx="1593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1 СПО</a:t>
            </a:r>
            <a:endParaRPr lang="ru-RU" altLang="ru-RU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59" name="Правая фигурная скобка 58"/>
          <p:cNvSpPr/>
          <p:nvPr/>
        </p:nvSpPr>
        <p:spPr>
          <a:xfrm flipH="1">
            <a:off x="6163485" y="6343248"/>
            <a:ext cx="385762" cy="460850"/>
          </a:xfrm>
          <a:prstGeom prst="rightBrace">
            <a:avLst>
              <a:gd name="adj1" fmla="val 3113"/>
              <a:gd name="adj2" fmla="val 48450"/>
            </a:avLst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авая фигурная скобка 59"/>
          <p:cNvSpPr/>
          <p:nvPr/>
        </p:nvSpPr>
        <p:spPr>
          <a:xfrm flipH="1">
            <a:off x="6163485" y="5820577"/>
            <a:ext cx="385762" cy="460850"/>
          </a:xfrm>
          <a:prstGeom prst="rightBrace">
            <a:avLst>
              <a:gd name="adj1" fmla="val 3113"/>
              <a:gd name="adj2" fmla="val 48450"/>
            </a:avLst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020231" y="5728619"/>
            <a:ext cx="10654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из них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58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138" y="500765"/>
            <a:ext cx="7113423" cy="6357235"/>
          </a:xfrm>
          <a:prstGeom prst="rect">
            <a:avLst/>
          </a:prstGeom>
        </p:spPr>
      </p:pic>
      <p:sp>
        <p:nvSpPr>
          <p:cNvPr id="79" name="object 4"/>
          <p:cNvSpPr>
            <a:spLocks noChangeArrowheads="1"/>
          </p:cNvSpPr>
          <p:nvPr/>
        </p:nvSpPr>
        <p:spPr bwMode="auto">
          <a:xfrm>
            <a:off x="4408" y="0"/>
            <a:ext cx="12187592" cy="477727"/>
          </a:xfrm>
          <a:prstGeom prst="rect">
            <a:avLst/>
          </a:prstGeom>
          <a:blipFill dpi="0" rotWithShape="1">
            <a:blip r:embed="rId4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-19049" y="35653"/>
            <a:ext cx="12211050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УЧЕБНОГО ПРОЦЕСА</a:t>
            </a:r>
            <a:endParaRPr lang="ru-RU" dirty="0">
              <a:solidFill>
                <a:schemeClr val="bg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7767" y="645464"/>
            <a:ext cx="32140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готовят кадры для агропромышленного комплекса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407" y="403702"/>
            <a:ext cx="1085554" cy="1245235"/>
            <a:chOff x="10651120" y="1626978"/>
            <a:chExt cx="1085554" cy="124523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759128" y="1626978"/>
              <a:ext cx="87716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cs typeface="Arial" charset="0"/>
                </a:rPr>
                <a:t>24</a:t>
              </a:r>
              <a:endParaRPr lang="ru-RU" sz="4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651120" y="2287438"/>
              <a:ext cx="108555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altLang="ru-RU" sz="3200" dirty="0" smtClean="0">
                  <a:solidFill>
                    <a:schemeClr val="accent5">
                      <a:lumMod val="50000"/>
                    </a:schemeClr>
                  </a:solidFill>
                  <a:latin typeface="Georgia" panose="02040502050405020303" pitchFamily="18" charset="0"/>
                </a:rPr>
                <a:t>СПО</a:t>
              </a:r>
              <a:endParaRPr lang="ru-RU" sz="3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718149" y="922463"/>
            <a:ext cx="3214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из них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80567" y="645464"/>
            <a:ext cx="32140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обеспечено землями сельскохозяйственного назначения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627207" y="403702"/>
            <a:ext cx="1085554" cy="1245235"/>
            <a:chOff x="10651120" y="1626978"/>
            <a:chExt cx="1085554" cy="1245235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0759128" y="1626978"/>
              <a:ext cx="79701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cs typeface="Arial" charset="0"/>
                </a:rPr>
                <a:t>19</a:t>
              </a:r>
              <a:endParaRPr lang="ru-RU" sz="4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0651120" y="2287438"/>
              <a:ext cx="108555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altLang="ru-RU" sz="3200" dirty="0" smtClean="0">
                  <a:solidFill>
                    <a:schemeClr val="accent5">
                      <a:lumMod val="50000"/>
                    </a:schemeClr>
                  </a:solidFill>
                  <a:latin typeface="Georgia" panose="02040502050405020303" pitchFamily="18" charset="0"/>
                </a:rPr>
                <a:t>СПО</a:t>
              </a:r>
              <a:endParaRPr lang="ru-RU" sz="3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8659035" y="580820"/>
            <a:ext cx="34211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11 475,51 Га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9049" y="1556516"/>
            <a:ext cx="1221104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Земли сельскохозяйственного назначения в учебном процессе 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полном объеме используются следующими ПОО: </a:t>
            </a:r>
            <a:endParaRPr lang="ru-RU" sz="1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76397" y="2366001"/>
            <a:ext cx="6462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ГБПОУ "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Дубовский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зооветеринарный колледж"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6019" y="2226772"/>
            <a:ext cx="13163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26 Га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76397" y="2994231"/>
            <a:ext cx="6462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ГАПОУ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Еланский аграрный колледж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2957" y="2845214"/>
            <a:ext cx="1494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531 Га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76397" y="4070384"/>
            <a:ext cx="6462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Профессиональное училище № 44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33987" y="3920395"/>
            <a:ext cx="1542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237 Га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76397" y="4631351"/>
            <a:ext cx="6462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Профессиональное училище № 45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33987" y="4484842"/>
            <a:ext cx="1545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565 Га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976397" y="5227506"/>
            <a:ext cx="6462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Профессиональное училище № 49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55065" y="5056930"/>
            <a:ext cx="1821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1 107 Га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976397" y="5836059"/>
            <a:ext cx="6462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Суровикинский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агропромышленный техникум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6900" y="5673125"/>
            <a:ext cx="19094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1 240 Га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976397" y="6388714"/>
            <a:ext cx="6462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Урюпинский агропромышленный техникум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66661" y="6245214"/>
            <a:ext cx="1609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688 Га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76397" y="3546169"/>
            <a:ext cx="6462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ГБПОУ "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Палласовский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сельскохозяйственный колледж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27575" y="3407669"/>
            <a:ext cx="15488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857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 Га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/>
          <a:srcRect l="36932"/>
          <a:stretch/>
        </p:blipFill>
        <p:spPr>
          <a:xfrm>
            <a:off x="8291711" y="2414251"/>
            <a:ext cx="3727166" cy="393983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681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Рисунок 104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138" y="500765"/>
            <a:ext cx="7113423" cy="6357235"/>
          </a:xfrm>
          <a:prstGeom prst="rect">
            <a:avLst/>
          </a:prstGeom>
        </p:spPr>
      </p:pic>
      <p:sp>
        <p:nvSpPr>
          <p:cNvPr id="79" name="object 4"/>
          <p:cNvSpPr>
            <a:spLocks noChangeArrowheads="1"/>
          </p:cNvSpPr>
          <p:nvPr/>
        </p:nvSpPr>
        <p:spPr bwMode="auto">
          <a:xfrm>
            <a:off x="4408" y="0"/>
            <a:ext cx="12187592" cy="477727"/>
          </a:xfrm>
          <a:prstGeom prst="rect">
            <a:avLst/>
          </a:prstGeom>
          <a:blipFill dpi="0" rotWithShape="1">
            <a:blip r:embed="rId4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-19049" y="35653"/>
            <a:ext cx="12211050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КОНТРОЛЬНЫЕ ЦИФРЫ ПРИЕМА 2019 ГОДА</a:t>
            </a:r>
            <a:endParaRPr lang="ru-RU" dirty="0">
              <a:solidFill>
                <a:schemeClr val="bg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3" name="Группа 112"/>
          <p:cNvGrpSpPr/>
          <p:nvPr/>
        </p:nvGrpSpPr>
        <p:grpSpPr>
          <a:xfrm>
            <a:off x="5311135" y="703872"/>
            <a:ext cx="3382222" cy="338554"/>
            <a:chOff x="214423" y="2532144"/>
            <a:chExt cx="3382222" cy="338554"/>
          </a:xfrm>
        </p:grpSpPr>
        <p:sp>
          <p:nvSpPr>
            <p:cNvPr id="114" name="Прямоугольник 113"/>
            <p:cNvSpPr/>
            <p:nvPr/>
          </p:nvSpPr>
          <p:spPr bwMode="auto">
            <a:xfrm>
              <a:off x="214423" y="2596928"/>
              <a:ext cx="216000" cy="216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800">
                <a:latin typeface="Georgia" panose="02040502050405020303" pitchFamily="18" charset="0"/>
              </a:endParaRPr>
            </a:p>
          </p:txBody>
        </p:sp>
        <p:sp>
          <p:nvSpPr>
            <p:cNvPr id="115" name="Rectangle 1"/>
            <p:cNvSpPr>
              <a:spLocks noChangeArrowheads="1"/>
            </p:cNvSpPr>
            <p:nvPr/>
          </p:nvSpPr>
          <p:spPr bwMode="auto">
            <a:xfrm>
              <a:off x="430423" y="2532144"/>
              <a:ext cx="31662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80000"/>
                </a:lnSpc>
              </a:pPr>
              <a:r>
                <a:rPr lang="ru-RU" altLang="ru-RU" sz="2000" dirty="0" smtClean="0">
                  <a:solidFill>
                    <a:srgbClr val="002060"/>
                  </a:solidFill>
                  <a:latin typeface="Georgia" panose="02040502050405020303" pitchFamily="18" charset="0"/>
                </a:rPr>
                <a:t>36.00.00</a:t>
              </a:r>
              <a:endParaRPr lang="ru-RU" altLang="ru-RU" sz="2000" dirty="0">
                <a:solidFill>
                  <a:srgbClr val="002060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9332715" y="686857"/>
            <a:ext cx="2741465" cy="338554"/>
            <a:chOff x="214423" y="3280345"/>
            <a:chExt cx="2741465" cy="338554"/>
          </a:xfrm>
        </p:grpSpPr>
        <p:sp>
          <p:nvSpPr>
            <p:cNvPr id="120" name="Прямоугольник 119"/>
            <p:cNvSpPr/>
            <p:nvPr/>
          </p:nvSpPr>
          <p:spPr bwMode="auto">
            <a:xfrm>
              <a:off x="214423" y="3347692"/>
              <a:ext cx="216000" cy="2160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800">
                <a:latin typeface="Georgia" panose="02040502050405020303" pitchFamily="18" charset="0"/>
              </a:endParaRPr>
            </a:p>
          </p:txBody>
        </p:sp>
        <p:sp>
          <p:nvSpPr>
            <p:cNvPr id="121" name="Rectangle 1"/>
            <p:cNvSpPr>
              <a:spLocks noChangeArrowheads="1"/>
            </p:cNvSpPr>
            <p:nvPr/>
          </p:nvSpPr>
          <p:spPr bwMode="auto">
            <a:xfrm>
              <a:off x="430424" y="3280345"/>
              <a:ext cx="25254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80000"/>
                </a:lnSpc>
              </a:pPr>
              <a:r>
                <a:rPr lang="ru-RU" altLang="ru-RU" sz="2000" dirty="0" smtClean="0">
                  <a:solidFill>
                    <a:srgbClr val="002060"/>
                  </a:solidFill>
                  <a:latin typeface="Georgia" panose="02040502050405020303" pitchFamily="18" charset="0"/>
                </a:rPr>
                <a:t>19.00.00</a:t>
              </a:r>
              <a:endParaRPr lang="ru-RU" altLang="ru-RU" sz="2000" dirty="0">
                <a:solidFill>
                  <a:srgbClr val="002060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704417" y="713603"/>
            <a:ext cx="4008488" cy="338554"/>
            <a:chOff x="457711" y="1614698"/>
            <a:chExt cx="4008488" cy="338554"/>
          </a:xfrm>
        </p:grpSpPr>
        <p:sp>
          <p:nvSpPr>
            <p:cNvPr id="123" name="Rectangle 1"/>
            <p:cNvSpPr>
              <a:spLocks noChangeArrowheads="1"/>
            </p:cNvSpPr>
            <p:nvPr/>
          </p:nvSpPr>
          <p:spPr bwMode="auto">
            <a:xfrm>
              <a:off x="673711" y="1614698"/>
              <a:ext cx="37924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80000"/>
                </a:lnSpc>
              </a:pPr>
              <a:r>
                <a:rPr lang="ru-RU" altLang="ru-RU" sz="2000" dirty="0" smtClean="0">
                  <a:solidFill>
                    <a:srgbClr val="002060"/>
                  </a:solidFill>
                  <a:latin typeface="Georgia" panose="02040502050405020303" pitchFamily="18" charset="0"/>
                </a:rPr>
                <a:t>35.00.00</a:t>
              </a:r>
              <a:endParaRPr lang="ru-RU" altLang="ru-RU" sz="2000" dirty="0">
                <a:solidFill>
                  <a:srgbClr val="00206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 bwMode="auto">
            <a:xfrm>
              <a:off x="457711" y="1671712"/>
              <a:ext cx="216000" cy="21600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800">
                <a:latin typeface="Georgia" panose="02040502050405020303" pitchFamily="18" charset="0"/>
              </a:endParaRPr>
            </a:p>
          </p:txBody>
        </p:sp>
      </p:grpSp>
      <p:sp>
        <p:nvSpPr>
          <p:cNvPr id="129" name="Прямоугольник 25"/>
          <p:cNvSpPr/>
          <p:nvPr/>
        </p:nvSpPr>
        <p:spPr>
          <a:xfrm>
            <a:off x="164572" y="1444920"/>
            <a:ext cx="5874278" cy="415039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30" name="Прямоугольник 27"/>
          <p:cNvSpPr>
            <a:spLocks noChangeArrowheads="1"/>
          </p:cNvSpPr>
          <p:nvPr/>
        </p:nvSpPr>
        <p:spPr bwMode="auto">
          <a:xfrm>
            <a:off x="164572" y="1491267"/>
            <a:ext cx="5874278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КЦП в агропромышленной сфере</a:t>
            </a:r>
            <a:endParaRPr lang="ru-RU" alt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31" name="Прямоугольник 25"/>
          <p:cNvSpPr/>
          <p:nvPr/>
        </p:nvSpPr>
        <p:spPr>
          <a:xfrm>
            <a:off x="6199902" y="1443393"/>
            <a:ext cx="5874278" cy="416566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32" name="Прямоугольник 27"/>
          <p:cNvSpPr>
            <a:spLocks noChangeArrowheads="1"/>
          </p:cNvSpPr>
          <p:nvPr/>
        </p:nvSpPr>
        <p:spPr bwMode="auto">
          <a:xfrm>
            <a:off x="6199902" y="1483460"/>
            <a:ext cx="5874278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выпуск по профессиям и специальностям</a:t>
            </a:r>
            <a:endParaRPr lang="ru-RU" alt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363933" y="2032354"/>
            <a:ext cx="4163202" cy="3978438"/>
            <a:chOff x="1363933" y="1425180"/>
            <a:chExt cx="4163202" cy="3978438"/>
          </a:xfrm>
        </p:grpSpPr>
        <p:graphicFrame>
          <p:nvGraphicFramePr>
            <p:cNvPr id="112" name="Диаграмма 111"/>
            <p:cNvGraphicFramePr/>
            <p:nvPr>
              <p:extLst>
                <p:ext uri="{D42A27DB-BD31-4B8C-83A1-F6EECF244321}">
                  <p14:modId xmlns:p14="http://schemas.microsoft.com/office/powerpoint/2010/main" val="2901086223"/>
                </p:ext>
              </p:extLst>
            </p:nvPr>
          </p:nvGraphicFramePr>
          <p:xfrm>
            <a:off x="1363933" y="1425180"/>
            <a:ext cx="4163202" cy="39784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33" name="Прямоугольник 132"/>
            <p:cNvSpPr/>
            <p:nvPr/>
          </p:nvSpPr>
          <p:spPr>
            <a:xfrm>
              <a:off x="2171700" y="2263946"/>
              <a:ext cx="2471861" cy="1118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4000"/>
                </a:lnSpc>
                <a:defRPr/>
              </a:pPr>
              <a:r>
                <a:rPr lang="ru-RU" altLang="ru-RU" sz="40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cs typeface="Arial" charset="0"/>
                </a:rPr>
                <a:t>1 170</a:t>
              </a:r>
              <a:endParaRPr lang="ru-RU" altLang="ru-RU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endParaRPr>
            </a:p>
            <a:p>
              <a:pPr algn="ctr">
                <a:lnSpc>
                  <a:spcPts val="4000"/>
                </a:lnSpc>
                <a:defRPr/>
              </a:pPr>
              <a:r>
                <a:rPr lang="ru-RU" altLang="ru-RU" sz="40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cs typeface="Arial" charset="0"/>
                </a:rPr>
                <a:t>КЦП</a:t>
              </a:r>
              <a:endParaRPr lang="ru-RU" altLang="ru-RU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endParaRPr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48878" y="3225800"/>
              <a:ext cx="1818162" cy="1282895"/>
            </a:xfrm>
            <a:prstGeom prst="rect">
              <a:avLst/>
            </a:prstGeom>
          </p:spPr>
        </p:pic>
      </p:grpSp>
      <p:grpSp>
        <p:nvGrpSpPr>
          <p:cNvPr id="23" name="Группа 22"/>
          <p:cNvGrpSpPr/>
          <p:nvPr/>
        </p:nvGrpSpPr>
        <p:grpSpPr>
          <a:xfrm>
            <a:off x="7055440" y="2032354"/>
            <a:ext cx="4163202" cy="3978438"/>
            <a:chOff x="7055440" y="1443737"/>
            <a:chExt cx="4163202" cy="3978438"/>
          </a:xfrm>
        </p:grpSpPr>
        <p:graphicFrame>
          <p:nvGraphicFramePr>
            <p:cNvPr id="128" name="Диаграмма 127"/>
            <p:cNvGraphicFramePr/>
            <p:nvPr>
              <p:extLst>
                <p:ext uri="{D42A27DB-BD31-4B8C-83A1-F6EECF244321}">
                  <p14:modId xmlns:p14="http://schemas.microsoft.com/office/powerpoint/2010/main" val="1861014487"/>
                </p:ext>
              </p:extLst>
            </p:nvPr>
          </p:nvGraphicFramePr>
          <p:xfrm>
            <a:off x="7055440" y="1443737"/>
            <a:ext cx="4163202" cy="39784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pic>
          <p:nvPicPr>
            <p:cNvPr id="1028" name="Picture 4" descr="Картинки по запросу &quot;выпускник пиктограммаъ&quot;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6993" y="3441526"/>
              <a:ext cx="1160095" cy="11600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" name="Прямоугольник 138"/>
            <p:cNvSpPr/>
            <p:nvPr/>
          </p:nvSpPr>
          <p:spPr>
            <a:xfrm>
              <a:off x="7846322" y="2323271"/>
              <a:ext cx="2471861" cy="1118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4000"/>
                </a:lnSpc>
                <a:defRPr/>
              </a:pPr>
              <a:r>
                <a:rPr lang="ru-RU" altLang="ru-RU" sz="40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cs typeface="Arial" charset="0"/>
                </a:rPr>
                <a:t>683</a:t>
              </a:r>
              <a:endParaRPr lang="ru-RU" altLang="ru-RU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endParaRPr>
            </a:p>
            <a:p>
              <a:pPr algn="ctr">
                <a:lnSpc>
                  <a:spcPts val="4000"/>
                </a:lnSpc>
                <a:defRPr/>
              </a:pPr>
              <a:r>
                <a:rPr lang="ru-RU" altLang="ru-RU" sz="28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cs typeface="Arial" charset="0"/>
                </a:rPr>
                <a:t>выпускника</a:t>
              </a:r>
              <a:endParaRPr lang="ru-RU" altLang="ru-RU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endParaRPr>
            </a:p>
          </p:txBody>
        </p:sp>
      </p:grpSp>
      <p:sp>
        <p:nvSpPr>
          <p:cNvPr id="140" name="Прямоугольник 139"/>
          <p:cNvSpPr/>
          <p:nvPr/>
        </p:nvSpPr>
        <p:spPr>
          <a:xfrm>
            <a:off x="3219289" y="6315858"/>
            <a:ext cx="3526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Трудоустроено выпускников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6475221" y="6003291"/>
            <a:ext cx="19062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56,3%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7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138" y="500765"/>
            <a:ext cx="7113423" cy="6357235"/>
          </a:xfrm>
          <a:prstGeom prst="rect">
            <a:avLst/>
          </a:prstGeom>
        </p:spPr>
      </p:pic>
      <p:sp>
        <p:nvSpPr>
          <p:cNvPr id="79" name="object 4"/>
          <p:cNvSpPr>
            <a:spLocks noChangeArrowheads="1"/>
          </p:cNvSpPr>
          <p:nvPr/>
        </p:nvSpPr>
        <p:spPr bwMode="auto">
          <a:xfrm>
            <a:off x="4408" y="0"/>
            <a:ext cx="12187592" cy="477727"/>
          </a:xfrm>
          <a:prstGeom prst="rect">
            <a:avLst/>
          </a:prstGeom>
          <a:blipFill dpi="0" rotWithShape="1">
            <a:blip r:embed="rId4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-19049" y="35653"/>
            <a:ext cx="12211050" cy="504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СПЕЦИАЛИСТОВ ДЛЯ АГРОПРОМЫШЛЕННОГО КОМПЛЕКСА </a:t>
            </a:r>
            <a:br>
              <a:rPr lang="ru-RU" dirty="0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РАЙОНАХ ЗОНАЛЬНОГО СОВЕЩАНИЯ</a:t>
            </a:r>
            <a:endParaRPr lang="ru-RU" dirty="0">
              <a:solidFill>
                <a:schemeClr val="bg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5063" y="685218"/>
            <a:ext cx="3141703" cy="504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обучающихся на данной территории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720" y="513380"/>
            <a:ext cx="9733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905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8973" y="685218"/>
            <a:ext cx="3054707" cy="504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специалистов подготовлено в 2019 году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81770" y="543705"/>
            <a:ext cx="9476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256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29697" y="680521"/>
            <a:ext cx="2862303" cy="504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выпускников трудоустроено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23680" y="539008"/>
            <a:ext cx="9060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charset="0"/>
              </a:rPr>
              <a:t>199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0900" y="1889071"/>
            <a:ext cx="1059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"Профессиональное училище № 58"</a:t>
            </a:r>
          </a:p>
          <a:p>
            <a:pPr marL="342900" indent="-342900" algn="ctr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бюджетное профессиональное образовательное учреждение "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Дубовский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зооветеринарный колледж имени Героя Советского Союза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А.А.Шарова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</a:p>
          <a:p>
            <a:pPr marL="342900" indent="-342900" algn="ctr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"Волгоградский технический колледж"</a:t>
            </a:r>
          </a:p>
          <a:p>
            <a:pPr marL="342900" indent="-342900" algn="ctr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"Профессиональное училище № 47"</a:t>
            </a:r>
          </a:p>
          <a:p>
            <a:pPr marL="342900" indent="-342900" algn="ctr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автономное профессиональное образовательное учреждение "Профессиональное лицей им. Александра Невского"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05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15508</TotalTime>
  <Words>299</Words>
  <Application>Microsoft Office PowerPoint</Application>
  <PresentationFormat>Широкоэкранный</PresentationFormat>
  <Paragraphs>109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Карасев</dc:creator>
  <cp:lastModifiedBy>Андрей Карасев</cp:lastModifiedBy>
  <cp:revision>1154</cp:revision>
  <dcterms:created xsi:type="dcterms:W3CDTF">2018-06-01T09:19:56Z</dcterms:created>
  <dcterms:modified xsi:type="dcterms:W3CDTF">2020-02-13T14:06:43Z</dcterms:modified>
</cp:coreProperties>
</file>