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71" r:id="rId9"/>
    <p:sldId id="272" r:id="rId10"/>
    <p:sldId id="273" r:id="rId11"/>
    <p:sldId id="274" r:id="rId12"/>
    <p:sldId id="275" r:id="rId13"/>
    <p:sldId id="277" r:id="rId14"/>
    <p:sldId id="269" r:id="rId15"/>
    <p:sldId id="267" r:id="rId16"/>
    <p:sldId id="268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123" autoAdjust="0"/>
  </p:normalViewPr>
  <p:slideViewPr>
    <p:cSldViewPr>
      <p:cViewPr varScale="1">
        <p:scale>
          <a:sx n="63" d="100"/>
          <a:sy n="63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0;&#1085;&#1080;&#1075;&#1072;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0;&#1085;&#1080;&#1075;&#1072;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-07\&#1056;&#1072;&#1073;&#1086;&#1095;&#1080;&#1081;%20&#1089;&#1090;&#1086;&#1083;\&#1050;&#1085;&#1080;&#1075;&#1072;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0;&#1085;&#1080;&#1075;&#1072;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35.01.13</a:t>
            </a:r>
            <a:r>
              <a:rPr lang="ru-RU" sz="1400" baseline="0"/>
              <a:t> Тракторист-машинист сельскохозяйственного производства</a:t>
            </a:r>
            <a:endParaRPr lang="ru-RU" sz="140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v>человек</c:v>
          </c:tx>
          <c:cat>
            <c:strRef>
              <c:f>Лист2!$A$2:$C$2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Лист2!$A$3:$C$3</c:f>
              <c:numCache>
                <c:formatCode>General</c:formatCode>
                <c:ptCount val="3"/>
                <c:pt idx="0">
                  <c:v>17</c:v>
                </c:pt>
                <c:pt idx="1">
                  <c:v>16</c:v>
                </c:pt>
                <c:pt idx="2">
                  <c:v>25</c:v>
                </c:pt>
              </c:numCache>
            </c:numRef>
          </c:val>
        </c:ser>
        <c:overlap val="100"/>
        <c:axId val="55506816"/>
        <c:axId val="55508352"/>
      </c:barChart>
      <c:catAx>
        <c:axId val="55506816"/>
        <c:scaling>
          <c:orientation val="minMax"/>
        </c:scaling>
        <c:axPos val="b"/>
        <c:tickLblPos val="nextTo"/>
        <c:crossAx val="55508352"/>
        <c:crosses val="autoZero"/>
        <c:auto val="1"/>
        <c:lblAlgn val="ctr"/>
        <c:lblOffset val="100"/>
      </c:catAx>
      <c:valAx>
        <c:axId val="55508352"/>
        <c:scaling>
          <c:orientation val="minMax"/>
        </c:scaling>
        <c:axPos val="l"/>
        <c:majorGridlines/>
        <c:numFmt formatCode="General" sourceLinked="1"/>
        <c:tickLblPos val="nextTo"/>
        <c:crossAx val="55506816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0569984680498261E-2"/>
          <c:y val="0.29670067926033794"/>
          <c:w val="0.80638438638740217"/>
          <c:h val="0.68604222367647538"/>
        </c:manualLayout>
      </c:layout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Лист1!$A$19:$A$20</c:f>
              <c:strCache>
                <c:ptCount val="2"/>
                <c:pt idx="0">
                  <c:v>Другие профессии - 19</c:v>
                </c:pt>
                <c:pt idx="1">
                  <c:v>35.01.1Тракторист-машинист сельскохозяйственного производства 17</c:v>
                </c:pt>
              </c:strCache>
            </c:strRef>
          </c:cat>
          <c:val>
            <c:numRef>
              <c:f>Лист1!$B$19:$B$20</c:f>
              <c:numCache>
                <c:formatCode>General</c:formatCode>
                <c:ptCount val="2"/>
                <c:pt idx="0">
                  <c:v>19</c:v>
                </c:pt>
                <c:pt idx="1">
                  <c:v>17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</a:t>
            </a:r>
            <a:r>
              <a:rPr lang="ru-RU" baseline="0" dirty="0" smtClean="0"/>
              <a:t> </a:t>
            </a:r>
            <a:r>
              <a:rPr lang="ru-RU" baseline="0" dirty="0" err="1"/>
              <a:t>уч</a:t>
            </a:r>
            <a:r>
              <a:rPr lang="ru-RU" baseline="0" dirty="0"/>
              <a:t>. год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Лист1!$A$11:$A$14</c:f>
              <c:strCache>
                <c:ptCount val="4"/>
                <c:pt idx="0">
                  <c:v>Трудоустроены - 42</c:v>
                </c:pt>
                <c:pt idx="1">
                  <c:v>Призваны в ряды Вооруженных Сил РФ - 2</c:v>
                </c:pt>
                <c:pt idx="2">
                  <c:v>Находятся в отпуске по уходу за ребенком- 3</c:v>
                </c:pt>
                <c:pt idx="3">
                  <c:v>Продолжили обучение - 13</c:v>
                </c:pt>
              </c:strCache>
            </c:strRef>
          </c:cat>
          <c:val>
            <c:numRef>
              <c:f>Лист1!$B$11:$B$14</c:f>
              <c:numCache>
                <c:formatCode>General</c:formatCode>
                <c:ptCount val="4"/>
                <c:pt idx="0">
                  <c:v>42</c:v>
                </c:pt>
                <c:pt idx="1">
                  <c:v>2</c:v>
                </c:pt>
                <c:pt idx="2">
                  <c:v>3</c:v>
                </c:pt>
                <c:pt idx="3">
                  <c:v>13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2175909530950155"/>
          <c:y val="0.43334313203990432"/>
          <c:w val="0.71905487662619405"/>
          <c:h val="0.50443508123594283"/>
        </c:manualLayout>
      </c:layout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Лист1!$A$16:$A$17</c:f>
              <c:strCache>
                <c:ptCount val="2"/>
                <c:pt idx="0">
                  <c:v>Другие профессии - 20</c:v>
                </c:pt>
                <c:pt idx="1">
                  <c:v>35.01.1Тракторист-машинист сельскохозяйственного производства 22</c:v>
                </c:pt>
              </c:strCache>
            </c:strRef>
          </c:cat>
          <c:val>
            <c:numRef>
              <c:f>Лист1!$B$16:$B$17</c:f>
              <c:numCache>
                <c:formatCode>General</c:formatCode>
                <c:ptCount val="2"/>
                <c:pt idx="0">
                  <c:v>20</c:v>
                </c:pt>
                <c:pt idx="1">
                  <c:v>22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v>трудоустроено</c:v>
          </c:tx>
          <c:dLbls>
            <c:showVal val="1"/>
          </c:dLbls>
          <c:cat>
            <c:strRef>
              <c:f>Лист3!$A$3:$C$3</c:f>
              <c:strCache>
                <c:ptCount val="3"/>
                <c:pt idx="0">
                  <c:v>2018 г </c:v>
                </c:pt>
                <c:pt idx="1">
                  <c:v>2019 г</c:v>
                </c:pt>
                <c:pt idx="2">
                  <c:v>2020г планируется</c:v>
                </c:pt>
              </c:strCache>
            </c:strRef>
          </c:cat>
          <c:val>
            <c:numRef>
              <c:f>Лист3!$A$4:$C$4</c:f>
              <c:numCache>
                <c:formatCode>General</c:formatCode>
                <c:ptCount val="3"/>
                <c:pt idx="0">
                  <c:v>14</c:v>
                </c:pt>
                <c:pt idx="1">
                  <c:v>17</c:v>
                </c:pt>
                <c:pt idx="2">
                  <c:v>22</c:v>
                </c:pt>
              </c:numCache>
            </c:numRef>
          </c:val>
        </c:ser>
        <c:dLbls>
          <c:showVal val="1"/>
        </c:dLbls>
        <c:overlap val="-25"/>
        <c:axId val="55995392"/>
        <c:axId val="56009472"/>
      </c:barChart>
      <c:catAx>
        <c:axId val="55995392"/>
        <c:scaling>
          <c:orientation val="minMax"/>
        </c:scaling>
        <c:axPos val="b"/>
        <c:majorTickMark val="none"/>
        <c:tickLblPos val="nextTo"/>
        <c:crossAx val="56009472"/>
        <c:crosses val="autoZero"/>
        <c:auto val="1"/>
        <c:lblAlgn val="ctr"/>
        <c:lblOffset val="100"/>
      </c:catAx>
      <c:valAx>
        <c:axId val="5600947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599539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всего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51</c:v>
                </c:pt>
                <c:pt idx="1">
                  <c:v>67</c:v>
                </c:pt>
                <c:pt idx="2">
                  <c:v>73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35.01.13Тракторист-машинист сельскохозяйственного производства
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Лист1!$B$1:$D$1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12</c:v>
                </c:pt>
                <c:pt idx="1">
                  <c:v>19</c:v>
                </c:pt>
                <c:pt idx="2">
                  <c:v>24</c:v>
                </c:pt>
              </c:numCache>
            </c:numRef>
          </c:val>
        </c:ser>
        <c:gapWidth val="75"/>
        <c:overlap val="40"/>
        <c:axId val="73217920"/>
        <c:axId val="73219456"/>
      </c:barChart>
      <c:catAx>
        <c:axId val="73217920"/>
        <c:scaling>
          <c:orientation val="minMax"/>
        </c:scaling>
        <c:axPos val="b"/>
        <c:majorTickMark val="none"/>
        <c:tickLblPos val="nextTo"/>
        <c:crossAx val="73219456"/>
        <c:crosses val="autoZero"/>
        <c:auto val="1"/>
        <c:lblAlgn val="ctr"/>
        <c:lblOffset val="100"/>
      </c:catAx>
      <c:valAx>
        <c:axId val="732194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321792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Лист1!$A$13:$A$16</c:f>
              <c:strCache>
                <c:ptCount val="4"/>
                <c:pt idx="0">
                  <c:v>трактора</c:v>
                </c:pt>
                <c:pt idx="1">
                  <c:v>сеялки</c:v>
                </c:pt>
                <c:pt idx="2">
                  <c:v>плуги</c:v>
                </c:pt>
                <c:pt idx="3">
                  <c:v>прочая с/х техника</c:v>
                </c:pt>
              </c:strCache>
            </c:strRef>
          </c:cat>
          <c:val>
            <c:numRef>
              <c:f>Лист1!$B$13:$B$16</c:f>
              <c:numCache>
                <c:formatCode>General</c:formatCode>
                <c:ptCount val="4"/>
                <c:pt idx="0">
                  <c:v>14</c:v>
                </c:pt>
                <c:pt idx="1">
                  <c:v>7</c:v>
                </c:pt>
                <c:pt idx="2">
                  <c:v>4</c:v>
                </c:pt>
                <c:pt idx="3">
                  <c:v>12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Лист1!$A$26:$A$27</c:f>
              <c:strCache>
                <c:ptCount val="2"/>
                <c:pt idx="0">
                  <c:v>Высшее профессиональное образование</c:v>
                </c:pt>
                <c:pt idx="1">
                  <c:v>Среднее профессиональное образование</c:v>
                </c:pt>
              </c:strCache>
            </c:strRef>
          </c:cat>
          <c:val>
            <c:numRef>
              <c:f>Лист1!$B$26:$B$27</c:f>
              <c:numCache>
                <c:formatCode>0.00%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Лист1!$A$29:$A$30</c:f>
              <c:strCache>
                <c:ptCount val="2"/>
                <c:pt idx="0">
                  <c:v>Высшая и первая категории</c:v>
                </c:pt>
                <c:pt idx="1">
                  <c:v>Соответствие должности</c:v>
                </c:pt>
              </c:strCache>
            </c:strRef>
          </c:cat>
          <c:val>
            <c:numRef>
              <c:f>Лист1!$B$29:$B$30</c:f>
              <c:numCache>
                <c:formatCode>0.00%</c:formatCode>
                <c:ptCount val="2"/>
                <c:pt idx="0">
                  <c:v>0.7600000000000009</c:v>
                </c:pt>
                <c:pt idx="1">
                  <c:v>0.24000000000000019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 smtClean="0"/>
              <a:t>2018 </a:t>
            </a:r>
            <a:r>
              <a:rPr lang="ru-RU" baseline="0" dirty="0" err="1"/>
              <a:t>уч</a:t>
            </a:r>
            <a:r>
              <a:rPr lang="ru-RU" baseline="0" dirty="0"/>
              <a:t>. год</a:t>
            </a:r>
          </a:p>
          <a:p>
            <a:pPr>
              <a:defRPr/>
            </a:pPr>
            <a:r>
              <a:rPr lang="ru-RU" baseline="0" dirty="0"/>
              <a:t>всего выпускников - 52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25E-2"/>
          <c:y val="0.5144852441977652"/>
          <c:w val="0.81388931661020814"/>
          <c:h val="0.32981483944119405"/>
        </c:manualLayout>
      </c:layout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Лист1!$A$1:$A$4</c:f>
              <c:strCache>
                <c:ptCount val="4"/>
                <c:pt idx="0">
                  <c:v>Трудоустроены - 28</c:v>
                </c:pt>
                <c:pt idx="1">
                  <c:v>Призваны в ряды Вооруженных Сил РФ - 26</c:v>
                </c:pt>
                <c:pt idx="2">
                  <c:v>Находятся в отпуске по уходу за ребенком - 5</c:v>
                </c:pt>
                <c:pt idx="3">
                  <c:v>Продолжили обучение - 7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28</c:v>
                </c:pt>
                <c:pt idx="1">
                  <c:v>26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097853152971463E-2"/>
          <c:y val="0.14691585902011786"/>
          <c:w val="0.87580411422931304"/>
          <c:h val="0.2035285003010277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2054949569283446"/>
          <c:y val="0.40764760228120478"/>
          <c:w val="0.79518209965244369"/>
          <c:h val="0.59235234282408056"/>
        </c:manualLayout>
      </c:layout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Лист1!$A$22:$A$23</c:f>
              <c:strCache>
                <c:ptCount val="2"/>
                <c:pt idx="0">
                  <c:v>Другие профессии - 14</c:v>
                </c:pt>
                <c:pt idx="1">
                  <c:v>35.01.1Тракторист-машинист сельскохозяйственного производства 14</c:v>
                </c:pt>
              </c:strCache>
            </c:strRef>
          </c:cat>
          <c:val>
            <c:numRef>
              <c:f>Лист1!$B$22:$B$23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024382035889149E-2"/>
          <c:y val="0.10167701980985556"/>
          <c:w val="0.81064498638173565"/>
          <c:h val="0.3091623670381393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</a:t>
            </a:r>
            <a:r>
              <a:rPr lang="ru-RU" baseline="0" dirty="0" smtClean="0"/>
              <a:t> </a:t>
            </a:r>
            <a:r>
              <a:rPr lang="ru-RU" baseline="0" dirty="0" err="1"/>
              <a:t>уч</a:t>
            </a:r>
            <a:r>
              <a:rPr lang="ru-RU" baseline="0" dirty="0"/>
              <a:t>. год</a:t>
            </a:r>
          </a:p>
          <a:p>
            <a:pPr>
              <a:defRPr/>
            </a:pPr>
            <a:r>
              <a:rPr lang="ru-RU" baseline="0" dirty="0"/>
              <a:t>Всего выпускников - 70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Лист1!$A$6:$A$8</c:f>
              <c:strCache>
                <c:ptCount val="3"/>
                <c:pt idx="0">
                  <c:v>Трудоустроены - 36</c:v>
                </c:pt>
                <c:pt idx="1">
                  <c:v>Призваны в ряды Вооруженных Сил РФ - 30</c:v>
                </c:pt>
                <c:pt idx="2">
                  <c:v>Находятся в отпуске по уходу за ребенком- 4</c:v>
                </c:pt>
              </c:strCache>
            </c:strRef>
          </c:cat>
          <c:val>
            <c:numRef>
              <c:f>Лист1!$B$6:$B$8</c:f>
              <c:numCache>
                <c:formatCode>General</c:formatCode>
                <c:ptCount val="3"/>
                <c:pt idx="0">
                  <c:v>36</c:v>
                </c:pt>
                <c:pt idx="1">
                  <c:v>30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1D07F1-55D8-41CC-B1E9-C914A97140E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204717-87EF-4F4A-8301-F5CB58FB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15370" cy="335758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Подготовка кадров для агропромышленного комплекса 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Кадровое обеспечение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500306"/>
            <a:ext cx="61926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 </a:t>
            </a:r>
            <a:r>
              <a:rPr lang="ru-RU" sz="2400" b="1" dirty="0"/>
              <a:t>преподавателей – 8 чел., </a:t>
            </a:r>
            <a:endParaRPr lang="ru-RU" sz="2400" b="1" dirty="0" smtClean="0"/>
          </a:p>
          <a:p>
            <a:pPr marL="342900" indent="-342900"/>
            <a:r>
              <a:rPr lang="ru-RU" sz="2400" b="1" dirty="0" smtClean="0"/>
              <a:t>                    из них  -  8 </a:t>
            </a:r>
            <a:r>
              <a:rPr lang="ru-RU" sz="2400" b="1" dirty="0"/>
              <a:t>штатных </a:t>
            </a:r>
            <a:r>
              <a:rPr lang="ru-RU" sz="2400" b="1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 </a:t>
            </a:r>
            <a:r>
              <a:rPr lang="ru-RU" sz="2400" b="1" dirty="0"/>
              <a:t>мастеров </a:t>
            </a:r>
            <a:r>
              <a:rPr lang="ru-RU" sz="2400" b="1"/>
              <a:t>производственного </a:t>
            </a:r>
            <a:r>
              <a:rPr lang="ru-RU" sz="2400" b="1" smtClean="0"/>
              <a:t>      обучения </a:t>
            </a:r>
            <a:r>
              <a:rPr lang="ru-RU" sz="2400" b="1" dirty="0"/>
              <a:t>– 9 человек</a:t>
            </a:r>
            <a:r>
              <a:rPr lang="ru-RU" sz="2400" b="1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4193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              Кадровое обеспечение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285860"/>
          <a:ext cx="685804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Кадровое обеспечение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28662" y="1500174"/>
          <a:ext cx="671517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14282" y="1142984"/>
            <a:ext cx="8715436" cy="277655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внимание!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47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Трудоустройство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5" y="1571612"/>
          <a:ext cx="457203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929190" y="1500174"/>
          <a:ext cx="392907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83880" cy="64294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Трудоустройство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42910" y="1857364"/>
          <a:ext cx="421484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857752" y="1928802"/>
          <a:ext cx="407193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Трудоустройство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(планируется)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42910" y="1785926"/>
          <a:ext cx="407196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643438" y="2214554"/>
          <a:ext cx="407193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Финансовое обеспечение образовательной деятельности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60" y="1404860"/>
          <a:ext cx="8429680" cy="5575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5936"/>
                <a:gridCol w="1600210"/>
                <a:gridCol w="2000264"/>
                <a:gridCol w="1457334"/>
                <a:gridCol w="1685936"/>
              </a:tblGrid>
              <a:tr h="801218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Областной бюджет</a:t>
                      </a:r>
                    </a:p>
                    <a:p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Внебюджет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Платные курсы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471355"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15млн935тыс869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1млн569тыс164,56</a:t>
                      </a:r>
                      <a:endParaRPr lang="ru-RU" sz="1600" dirty="0" smtClean="0"/>
                    </a:p>
                    <a:p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712тыс. 402 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17млн505тыс033</a:t>
                      </a:r>
                      <a:endParaRPr lang="ru-RU" sz="1600" dirty="0"/>
                    </a:p>
                  </a:txBody>
                  <a:tcPr/>
                </a:tc>
              </a:tr>
              <a:tr h="801218"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22млн860тыс 179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1млн323тыс582,66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753тыс. 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24млн183тыс761</a:t>
                      </a:r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200308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25млн123тыс045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909тыс653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837 тыс. 458 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26млн032тыс698</a:t>
                      </a:r>
                      <a:endParaRPr lang="ru-RU" sz="1600" dirty="0"/>
                    </a:p>
                  </a:txBody>
                  <a:tcPr/>
                </a:tc>
              </a:tr>
              <a:tr h="1570592"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22млн749тыс440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Планируется</a:t>
                      </a:r>
                    </a:p>
                    <a:p>
                      <a:r>
                        <a:rPr lang="ru-RU" sz="1600" smtClean="0"/>
                        <a:t>1млн330тыс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Планируется</a:t>
                      </a:r>
                    </a:p>
                    <a:p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млн. 300 тыс. 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24млн079тыс440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4291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600" b="1" i="1" dirty="0" smtClean="0"/>
              <a:t>   </a:t>
            </a:r>
            <a:r>
              <a:rPr lang="ru-RU" sz="2600" b="1" i="1" dirty="0" smtClean="0">
                <a:solidFill>
                  <a:schemeClr val="accent3">
                    <a:lumMod val="75000"/>
                  </a:schemeClr>
                </a:solidFill>
              </a:rPr>
              <a:t>Основные образовательные программы, реализуемые в ГБПОУ «ПУ № 47»</a:t>
            </a:r>
            <a:endParaRPr lang="ru-RU" sz="2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600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1946581"/>
              </p:ext>
            </p:extLst>
          </p:nvPr>
        </p:nvGraphicFramePr>
        <p:xfrm>
          <a:off x="1" y="404664"/>
          <a:ext cx="9143999" cy="70462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3293"/>
                <a:gridCol w="3448706"/>
                <a:gridCol w="2286000"/>
                <a:gridCol w="2286000"/>
              </a:tblGrid>
              <a:tr h="732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Код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Наименование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Уровень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образования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Срок обучения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35.01.13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Тракторист-машинист сельскохозяйственного производства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2г10м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15.01.05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Сварщик (ручной и частично механизированной сварки (наплавки)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 г 10 м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19.01.17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Повар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, кондитер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 г 10 м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38.01.02.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Продавец, контролер-кассир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 г 10 м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29.01.29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Мастер столярного и мебельного производства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 г 10 м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08.01.07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Мастер общестроительных работ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 г 10 м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08.01.08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Мастер отделочных строительных работ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 г 10 м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43.01.09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Повар, кондитер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3 г 10 м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21431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Общая численность обучающихся ГБПОУ «ПУ№47»</a:t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714354"/>
          <a:ext cx="8286805" cy="56303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14907"/>
                <a:gridCol w="857257"/>
                <a:gridCol w="785817"/>
                <a:gridCol w="928694"/>
                <a:gridCol w="1000130"/>
              </a:tblGrid>
              <a:tr h="5727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20" dirty="0">
                          <a:latin typeface="Times New Roman"/>
                          <a:ea typeface="Calibri"/>
                          <a:cs typeface="Times New Roman"/>
                        </a:rPr>
                        <a:t>Код и наименование специальности, профессии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20" dirty="0">
                          <a:latin typeface="Times New Roman"/>
                          <a:ea typeface="Calibri"/>
                          <a:cs typeface="Times New Roman"/>
                        </a:rPr>
                        <a:t>2018 г.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20" dirty="0">
                          <a:latin typeface="Times New Roman"/>
                          <a:ea typeface="Calibri"/>
                          <a:cs typeface="Times New Roman"/>
                        </a:rPr>
                        <a:t>2019г.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20" dirty="0">
                          <a:latin typeface="Times New Roman"/>
                          <a:ea typeface="Calibri"/>
                          <a:cs typeface="Times New Roman"/>
                        </a:rPr>
                        <a:t>2020 г.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20" dirty="0">
                          <a:latin typeface="Times New Roman"/>
                          <a:ea typeface="Calibri"/>
                          <a:cs typeface="Times New Roman"/>
                        </a:rPr>
                        <a:t>2021 г.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5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35.01.13Тракторист-машинист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сельскохозяйственного производства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 dirty="0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7111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15.01.05 Сварщик (ручной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частично механизированной сварки(наплавки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 dirty="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 dirty="0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 dirty="0">
                          <a:latin typeface="Times New Roman"/>
                          <a:ea typeface="Calibri"/>
                          <a:cs typeface="Times New Roman"/>
                        </a:rPr>
                        <a:t>129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623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08.01.07.Мастер общестроительных работ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 dirty="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19.01.17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Повар, кондитер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spc="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43.01.09. Повар, кондитер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spc="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spc="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spc="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по ППКРС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184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218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257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 dirty="0">
                          <a:latin typeface="Times New Roman"/>
                          <a:ea typeface="Calibri"/>
                          <a:cs typeface="Times New Roman"/>
                        </a:rPr>
                        <a:t>334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13450 «Маляр»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2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5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20" dirty="0">
                          <a:latin typeface="Times New Roman"/>
                          <a:ea typeface="Calibri"/>
                          <a:cs typeface="Times New Roman"/>
                        </a:rPr>
                        <a:t>199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20" dirty="0">
                          <a:latin typeface="Times New Roman"/>
                          <a:ea typeface="Calibri"/>
                          <a:cs typeface="Times New Roman"/>
                        </a:rPr>
                        <a:t>233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20" dirty="0">
                          <a:latin typeface="Times New Roman"/>
                          <a:ea typeface="Calibri"/>
                          <a:cs typeface="Times New Roman"/>
                        </a:rPr>
                        <a:t>272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spc="20" dirty="0">
                          <a:latin typeface="Times New Roman"/>
                          <a:ea typeface="Calibri"/>
                          <a:cs typeface="Times New Roman"/>
                        </a:rPr>
                        <a:t>349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183880" cy="5715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         Контрольные цифры приема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1071549"/>
          <a:ext cx="8501125" cy="53551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629"/>
                <a:gridCol w="5000660"/>
                <a:gridCol w="928694"/>
                <a:gridCol w="1000132"/>
                <a:gridCol w="1143010"/>
              </a:tblGrid>
              <a:tr h="73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№ п.п.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Код и наименование профессии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2019 г.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2020 г.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35.01.13 Тракторист-машинист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сельскохозяйственного производства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73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15.01.05 Сварщик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(ручной частично механизированной сварки(наплавки)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73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43.01.09. Повар, кондитер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08.01.07.Мастер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общестроительных работ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13450 Маляр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78579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             Социальное партнерство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97000"/>
          <a:ext cx="8786874" cy="49773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6280"/>
                <a:gridCol w="4500594"/>
              </a:tblGrid>
              <a:tr h="1153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20" dirty="0" smtClean="0">
                          <a:latin typeface="+mn-lt"/>
                          <a:ea typeface="Calibri"/>
                          <a:cs typeface="Times New Roman"/>
                        </a:rPr>
                        <a:t>Код и наименование специальности, профессии</a:t>
                      </a:r>
                      <a:endParaRPr lang="ru-RU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Социальный партнер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</a:tr>
              <a:tr h="1903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35.01.13 Тракторист-машинист сельскохозяйственного производства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ЗАО "Престиж" - генеральный директор А.А.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Юмагулов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СПК «Ахтуба» - председатель С.Г.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Усков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</a:tr>
              <a:tr h="1903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15.01.05 Сварщик (ручной частично механизированной сварки(наплавки)</a:t>
                      </a: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ООО «ЗМК Стандарт» , директор В. Н. Ястребов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92869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Выпуск квалифицированных рабочих, служащих ГБПОУ «ПУ№47»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285860"/>
          <a:ext cx="414340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714876" y="1714488"/>
          <a:ext cx="400052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Количество красных дипломов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1"/>
          <a:ext cx="8644000" cy="57898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7322"/>
                <a:gridCol w="2964678"/>
                <a:gridCol w="2161000"/>
                <a:gridCol w="2161000"/>
              </a:tblGrid>
              <a:tr h="1000131">
                <a:tc>
                  <a:txBody>
                    <a:bodyPr/>
                    <a:lstStyle/>
                    <a:p>
                      <a:pPr marR="3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выпускников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4446">
                <a:tc>
                  <a:txBody>
                    <a:bodyPr/>
                    <a:lstStyle/>
                    <a:p>
                      <a:pPr marR="3810" indent="4495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том числе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–по профессии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35.01.1Тракторист-машинист сельскохозяйственного производства</a:t>
                      </a:r>
                      <a:endParaRPr lang="ru-RU" sz="1400" baseline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indent="4495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85950">
                <a:tc>
                  <a:txBody>
                    <a:bodyPr/>
                    <a:lstStyle/>
                    <a:p>
                      <a:pPr marR="3810" indent="4495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1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том числе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–по 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35.01.1Тракторист-машинист сельскохозяйственного производства</a:t>
                      </a:r>
                      <a:endParaRPr lang="ru-RU" sz="1400" baseline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3204">
                <a:tc>
                  <a:txBody>
                    <a:bodyPr/>
                    <a:lstStyle/>
                    <a:p>
                      <a:pPr marR="3810" indent="4495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1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 числе 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–по профессии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35.01.1Тракторист-машинист сельскохозяйственного производства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Выпуск рабочих на курсах подготовки, переподготовки и повышения квалификации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99801778"/>
              </p:ext>
            </p:extLst>
          </p:nvPr>
        </p:nvGraphicFramePr>
        <p:xfrm>
          <a:off x="395536" y="1412776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375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0042"/>
            <a:ext cx="8676456" cy="1500198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solidFill>
                  <a:srgbClr val="002060"/>
                </a:solidFill>
                <a:latin typeface="+mn-lt"/>
              </a:rPr>
              <a:t>Материально-техническая база, обеспечивающая подготовку по профессии </a:t>
            </a:r>
            <a:r>
              <a:rPr lang="ru-RU" sz="2200" b="0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35.01.13 Тракторист-машинист сельскохозяйственного производства</a:t>
            </a:r>
            <a:r>
              <a:rPr lang="ru-RU" sz="22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2200" dirty="0" smtClean="0">
                <a:latin typeface="Calibri"/>
                <a:ea typeface="Times New Roman"/>
                <a:cs typeface="Times New Roman"/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15338901"/>
              </p:ext>
            </p:extLst>
          </p:nvPr>
        </p:nvGraphicFramePr>
        <p:xfrm>
          <a:off x="611560" y="1319212"/>
          <a:ext cx="7056784" cy="4990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1749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634</TotalTime>
  <Words>493</Words>
  <Application>Microsoft Office PowerPoint</Application>
  <PresentationFormat>Экран (4:3)</PresentationFormat>
  <Paragraphs>186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Подготовка кадров для агропромышленного комплекса </vt:lpstr>
      <vt:lpstr>Слайд 2</vt:lpstr>
      <vt:lpstr>Общая численность обучающихся ГБПОУ «ПУ№47» </vt:lpstr>
      <vt:lpstr>          Контрольные цифры приема</vt:lpstr>
      <vt:lpstr>               Социальное партнерство</vt:lpstr>
      <vt:lpstr>Выпуск квалифицированных рабочих, служащих ГБПОУ «ПУ№47» </vt:lpstr>
      <vt:lpstr>Количество красных дипломов</vt:lpstr>
      <vt:lpstr>Выпуск рабочих на курсах подготовки, переподготовки и повышения квалификации</vt:lpstr>
      <vt:lpstr>Материально-техническая база, обеспечивающая подготовку по профессии 35.01.13 Тракторист-машинист сельскохозяйственного производства </vt:lpstr>
      <vt:lpstr>Кадровое обеспечение</vt:lpstr>
      <vt:lpstr>                Кадровое обеспечение</vt:lpstr>
      <vt:lpstr>Кадровое обеспечение</vt:lpstr>
      <vt:lpstr>Слайд 13</vt:lpstr>
      <vt:lpstr>Трудоустройство</vt:lpstr>
      <vt:lpstr>Трудоустройство</vt:lpstr>
      <vt:lpstr>Трудоустройство (планируется)</vt:lpstr>
      <vt:lpstr>Финансовое обеспечение образовательной деятельности</vt:lpstr>
    </vt:vector>
  </TitlesOfParts>
  <Company>ГОУ ПУ-47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кадров в АПК</dc:title>
  <dc:creator>USER07</dc:creator>
  <cp:lastModifiedBy>USER07</cp:lastModifiedBy>
  <cp:revision>70</cp:revision>
  <dcterms:created xsi:type="dcterms:W3CDTF">2020-02-12T07:57:13Z</dcterms:created>
  <dcterms:modified xsi:type="dcterms:W3CDTF">2020-02-14T06:45:09Z</dcterms:modified>
</cp:coreProperties>
</file>